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79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AE94A2-C8F5-4163-AA03-B7CEF70C667E}" v="1" dt="2023-10-11T15:25:46.8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18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ruzovic, Sanja" userId="bf72875e-593b-449d-a13b-fe8216c41772" providerId="ADAL" clId="{57AE94A2-C8F5-4163-AA03-B7CEF70C667E}"/>
    <pc:docChg chg="addSld delSld modSld">
      <pc:chgData name="Kuruzovic, Sanja" userId="bf72875e-593b-449d-a13b-fe8216c41772" providerId="ADAL" clId="{57AE94A2-C8F5-4163-AA03-B7CEF70C667E}" dt="2023-10-11T15:25:51.225" v="3" actId="207"/>
      <pc:docMkLst>
        <pc:docMk/>
      </pc:docMkLst>
      <pc:sldChg chg="new del">
        <pc:chgData name="Kuruzovic, Sanja" userId="bf72875e-593b-449d-a13b-fe8216c41772" providerId="ADAL" clId="{57AE94A2-C8F5-4163-AA03-B7CEF70C667E}" dt="2023-10-11T15:25:48.062" v="2" actId="47"/>
        <pc:sldMkLst>
          <pc:docMk/>
          <pc:sldMk cId="1499851099" sldId="256"/>
        </pc:sldMkLst>
      </pc:sldChg>
      <pc:sldChg chg="modSp add mod">
        <pc:chgData name="Kuruzovic, Sanja" userId="bf72875e-593b-449d-a13b-fe8216c41772" providerId="ADAL" clId="{57AE94A2-C8F5-4163-AA03-B7CEF70C667E}" dt="2023-10-11T15:25:51.225" v="3" actId="207"/>
        <pc:sldMkLst>
          <pc:docMk/>
          <pc:sldMk cId="828966160" sldId="479"/>
        </pc:sldMkLst>
        <pc:spChg chg="mod">
          <ac:chgData name="Kuruzovic, Sanja" userId="bf72875e-593b-449d-a13b-fe8216c41772" providerId="ADAL" clId="{57AE94A2-C8F5-4163-AA03-B7CEF70C667E}" dt="2023-10-11T15:25:51.225" v="3" actId="207"/>
          <ac:spMkLst>
            <pc:docMk/>
            <pc:sldMk cId="828966160" sldId="479"/>
            <ac:spMk id="2" creationId="{7395DCDE-CD45-4453-803C-015CF10A22C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4643C2-3ADE-F652-D109-4A5D5B1BAA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794A51B-9C68-C7EE-5FB7-825CE23444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2BAFBB0-0889-23D5-93B7-3902AD675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2773-5824-43C4-A76F-739A6B1A97C3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4BEF273-9A84-9815-8261-53B6CB70B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065A6FE-1644-DE71-3884-A91C08F89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13C86-45CB-4C32-A189-9771699477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4537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2E3E29-D5D7-9810-68E6-3E4595191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F656B6F-4541-E08C-5662-B7688682EF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29F2153-501F-78FB-F12B-9BD9578C0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2773-5824-43C4-A76F-739A6B1A97C3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2710DB4-E580-0CD1-1096-7159DF1B6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88A4C80-2719-BAEF-19FD-808C3B43A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13C86-45CB-4C32-A189-9771699477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5756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63B50E9F-A98B-C031-11C5-F704341EB2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A9BC34F-B7B3-AC52-8779-467612E2BC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5777B1F-C188-4348-53A1-0DB7435C3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2773-5824-43C4-A76F-739A6B1A97C3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82A51D7-B8E3-1639-4024-21B50543D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22DD193-A3E7-4B19-824C-7B0ED2D3A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13C86-45CB-4C32-A189-9771699477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39092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06 Brödtext eller punktlista med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431371" y="6492968"/>
            <a:ext cx="4114800" cy="365125"/>
          </a:xfrm>
        </p:spPr>
        <p:txBody>
          <a:bodyPr/>
          <a:lstStyle/>
          <a:p>
            <a:pPr algn="l"/>
            <a:r>
              <a:rPr lang="sv-SE" dirty="0"/>
              <a:t>NATURVÅRDSVERKET | SWEDISH ENVIRONMENTAL PROTECTION AGENCY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text 10">
            <a:extLst>
              <a:ext uri="{FF2B5EF4-FFF2-40B4-BE49-F238E27FC236}">
                <a16:creationId xmlns:a16="http://schemas.microsoft.com/office/drawing/2014/main" id="{926E6B28-EF83-F241-9A49-D010F20359D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1371" y="2084851"/>
            <a:ext cx="6240693" cy="4032448"/>
          </a:xfrm>
        </p:spPr>
        <p:txBody>
          <a:bodyPr>
            <a:noAutofit/>
          </a:bodyPr>
          <a:lstStyle>
            <a:lvl1pPr>
              <a:spcBef>
                <a:spcPts val="300"/>
              </a:spcBef>
              <a:spcAft>
                <a:spcPts val="600"/>
              </a:spcAft>
              <a:defRPr sz="1800"/>
            </a:lvl1pPr>
            <a:lvl2pPr>
              <a:spcBef>
                <a:spcPts val="300"/>
              </a:spcBef>
              <a:spcAft>
                <a:spcPts val="600"/>
              </a:spcAft>
              <a:defRPr sz="1800"/>
            </a:lvl2pPr>
            <a:lvl3pPr>
              <a:spcBef>
                <a:spcPts val="300"/>
              </a:spcBef>
              <a:spcAft>
                <a:spcPts val="600"/>
              </a:spcAft>
              <a:defRPr sz="1800"/>
            </a:lvl3pPr>
            <a:lvl4pPr>
              <a:spcBef>
                <a:spcPts val="300"/>
              </a:spcBef>
              <a:spcAft>
                <a:spcPts val="600"/>
              </a:spcAft>
              <a:defRPr sz="1800"/>
            </a:lvl4pPr>
            <a:lvl5pPr>
              <a:spcBef>
                <a:spcPts val="300"/>
              </a:spcBef>
              <a:spcAft>
                <a:spcPts val="600"/>
              </a:spcAft>
              <a:defRPr sz="1800"/>
            </a:lvl5pPr>
          </a:lstStyle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  <a:endParaRPr lang="en-GB" noProof="0" dirty="0"/>
          </a:p>
        </p:txBody>
      </p:sp>
      <p:cxnSp>
        <p:nvCxnSpPr>
          <p:cNvPr id="12" name="Rak 11">
            <a:extLst>
              <a:ext uri="{FF2B5EF4-FFF2-40B4-BE49-F238E27FC236}">
                <a16:creationId xmlns:a16="http://schemas.microsoft.com/office/drawing/2014/main" id="{001DDE13-6366-8E4C-AA5E-D0F663E1BB70}"/>
              </a:ext>
            </a:extLst>
          </p:cNvPr>
          <p:cNvCxnSpPr>
            <a:cxnSpLocks/>
          </p:cNvCxnSpPr>
          <p:nvPr userDrawn="1"/>
        </p:nvCxnSpPr>
        <p:spPr>
          <a:xfrm>
            <a:off x="0" y="6492875"/>
            <a:ext cx="12192000" cy="0"/>
          </a:xfrm>
          <a:prstGeom prst="line">
            <a:avLst/>
          </a:prstGeom>
          <a:ln w="508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ubrik 1">
            <a:extLst>
              <a:ext uri="{FF2B5EF4-FFF2-40B4-BE49-F238E27FC236}">
                <a16:creationId xmlns:a16="http://schemas.microsoft.com/office/drawing/2014/main" id="{DDEBF18F-91AC-3C4F-B4A6-2C881757F0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371" y="356660"/>
            <a:ext cx="6240693" cy="1536171"/>
          </a:xfrm>
        </p:spPr>
        <p:txBody>
          <a:bodyPr anchor="t">
            <a:noAutofit/>
          </a:bodyPr>
          <a:lstStyle>
            <a:lvl1pPr>
              <a:lnSpc>
                <a:spcPts val="3960"/>
              </a:lnSpc>
              <a:defRPr sz="3600">
                <a:solidFill>
                  <a:schemeClr val="accent2"/>
                </a:solidFill>
              </a:defRPr>
            </a:lvl1pPr>
          </a:lstStyle>
          <a:p>
            <a:r>
              <a:rPr lang="sv-SE" dirty="0"/>
              <a:t>Brödtext eller punktlista med bild till höger</a:t>
            </a:r>
          </a:p>
        </p:txBody>
      </p:sp>
      <p:sp>
        <p:nvSpPr>
          <p:cNvPr id="8" name="Platshållare för bild 8">
            <a:extLst>
              <a:ext uri="{FF2B5EF4-FFF2-40B4-BE49-F238E27FC236}">
                <a16:creationId xmlns:a16="http://schemas.microsoft.com/office/drawing/2014/main" id="{BFEB0758-1612-914C-BC2D-F423C6B74EC4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7133318" y="2"/>
            <a:ext cx="5058684" cy="6492783"/>
          </a:xfrm>
          <a:solidFill>
            <a:schemeClr val="bg2">
              <a:lumMod val="95000"/>
              <a:alpha val="85000"/>
            </a:schemeClr>
          </a:solidFill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1617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7304BDC-918D-ABB5-C1F6-9FF063EB2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3B236F8-122D-307B-55F3-21C2900C72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06E5E08-E6C7-79FB-8160-40BB99B13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2773-5824-43C4-A76F-739A6B1A97C3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15E66E2-2028-A5FD-60BF-DFD68AFD3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F55B5B8-EC37-115E-66B4-10E324EDF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13C86-45CB-4C32-A189-9771699477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45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E46EE3-6621-898B-9B44-5D9CF7021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A2B79BF-011F-B7CC-670B-713D8F512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27DC210-CD74-942E-94D0-92B85CA30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2773-5824-43C4-A76F-739A6B1A97C3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FBA95FD-38A4-0B32-A868-A5F8F9E6B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DB1C202-EC28-75E4-8F55-FD0FC3F45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13C86-45CB-4C32-A189-9771699477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9806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9C3B6A-3F3B-A192-87F6-197F2CC16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F4495DC-01FF-9B49-476C-5AB4DB5FCB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70EE4CD-9740-39D0-1AF0-DC2B055E29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CEF989F-2EF4-A780-41CD-B1C61CE07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2773-5824-43C4-A76F-739A6B1A97C3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ED4597D-953D-15DF-8E01-EFADE4892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12DEC8E-684C-17A6-3A6A-1F0462E19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13C86-45CB-4C32-A189-9771699477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61152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EAB88A5-EAB7-242E-F328-C084A3D54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9FCCFFA-459A-5837-4832-2DCCE07EFA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B40F99F-28FD-AE33-292D-740878F059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E8F93F4-6171-52AD-3A1F-83E7F651FC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7C29AF3-D699-E03E-90C9-FAE6BB960B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0B88097-1013-959E-5F24-43CD20FF4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2773-5824-43C4-A76F-739A6B1A97C3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90E44B-632F-9C73-D8E7-6FF90B27E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27BFF554-DC21-A3EA-1BB6-598D7A861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13C86-45CB-4C32-A189-9771699477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208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DC3FCC-14AE-854B-A58D-31F2E7025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86E2A7C-D3ED-9940-1C16-30370C344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2773-5824-43C4-A76F-739A6B1A97C3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3E47AE2-198E-EB52-FC29-20675C9E0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EFF520F-D463-ECBC-B91C-BF12B8F7A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13C86-45CB-4C32-A189-9771699477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5582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B3CF43C-226E-1BBF-1F54-CC9D034B9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2773-5824-43C4-A76F-739A6B1A97C3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35FD870D-E82B-7134-FB6C-75658483B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F19E03B-A8C3-EA18-4781-DC676B331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13C86-45CB-4C32-A189-9771699477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1648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FB201C-576F-A7AF-D9FF-9A9F4E86D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586A017-495A-3838-CE9A-4319CA13C2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58B0B9E-22FA-34EF-DC47-43EC9FD97F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3E3AE8C-4437-5317-8E2A-C60286F3F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2773-5824-43C4-A76F-739A6B1A97C3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018EEE5-F79E-BA75-74D9-3E3F59176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B661BA5-4AA5-9FE0-E43E-018CC07A0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13C86-45CB-4C32-A189-9771699477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68716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67659D6-E4E1-CEFD-BE3D-59818B007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AFD77D9-95C8-7C50-D708-17A5763378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0926135-ECB7-05DC-D67D-3EC74B274C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EEEBD89-4D65-CBBB-6654-56FD011A8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82773-5824-43C4-A76F-739A6B1A97C3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A805EC5-D526-20C9-999E-B3CED12C6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62113BF-13CC-F4DE-0FF7-6E820666C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13C86-45CB-4C32-A189-9771699477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92753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66514C7-9002-8FD3-FB2A-24E20996C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C62A44A-588F-D193-DFE6-D401845FE5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8DBD15E-8F10-3DA5-C96A-D94930BA2C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82773-5824-43C4-A76F-739A6B1A97C3}" type="datetimeFigureOut">
              <a:rPr lang="sv-SE" smtClean="0"/>
              <a:t>2023-10-11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E0A496C-C2D1-35C4-7C90-EACC4CF610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A7FD55D-7A12-D181-5A4C-A5190DB007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13C86-45CB-4C32-A189-9771699477B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340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DBA5A95-EE04-4B09-91BE-988334A21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</a:t>
            </a:fld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3B3BFB4-6E98-49AA-8098-4BED3CE6543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1371" y="1700808"/>
            <a:ext cx="6240693" cy="4032448"/>
          </a:xfrm>
        </p:spPr>
        <p:txBody>
          <a:bodyPr/>
          <a:lstStyle/>
          <a:p>
            <a:r>
              <a:rPr lang="sv-SE" sz="1467" dirty="0"/>
              <a:t>Det finns ingen enhetlig juridisk definition av vad som utgör en anläggning.</a:t>
            </a:r>
          </a:p>
          <a:p>
            <a:r>
              <a:rPr lang="sv-SE" sz="1467" dirty="0"/>
              <a:t>Det blir allt vanligare med olika former av anläggningar, för vilka tvingande avgift tas ut för nyttjandet. (Skidspår, vandrings-, cykel-, kanot- och </a:t>
            </a:r>
            <a:r>
              <a:rPr lang="sv-SE" sz="1467" dirty="0" err="1"/>
              <a:t>ridleder</a:t>
            </a:r>
            <a:r>
              <a:rPr lang="sv-SE" sz="1467" dirty="0"/>
              <a:t> m.m.)</a:t>
            </a:r>
          </a:p>
          <a:p>
            <a:r>
              <a:rPr lang="sv-SE" sz="1467" dirty="0"/>
              <a:t>Exempel: Markägaren har på sin privata, men allemansrättsligt tillgängliga, brygga kostat på särskilda anordningar i form av hopptorn och trampoliner. Markägaren anses då ha rätt att ta ut en skälig avgift för allmänhetens nyttjande för att täcka dessa kostnader. </a:t>
            </a:r>
          </a:p>
          <a:p>
            <a:r>
              <a:rPr lang="sv-SE" sz="1467" dirty="0"/>
              <a:t>Den som ändå nyttjar anläggningen utan att betala kan straffas (för egenmäktigt förfarande eller bedrägligt beteende).</a:t>
            </a:r>
          </a:p>
          <a:p>
            <a:r>
              <a:rPr lang="sv-SE" sz="1467" dirty="0"/>
              <a:t>HFD 2012:70 – Vasaloppsspåret och kommunala tvingande spåravgifter. </a:t>
            </a:r>
            <a:br>
              <a:rPr lang="sv-SE" sz="1467" dirty="0"/>
            </a:br>
            <a:r>
              <a:rPr lang="sv-SE" sz="1467" dirty="0"/>
              <a:t>(Laglighetsprövning enligt kommunallagen.)</a:t>
            </a:r>
          </a:p>
          <a:p>
            <a:pPr lvl="1"/>
            <a:r>
              <a:rPr lang="sv-SE" sz="1467" dirty="0"/>
              <a:t>Kommunens insatser och kostnader för att ställa i ordning och underhålla skidspår ansågs vara av sådan omfattning att avgiftsbeläggning av spåren inte stod i strid med allemansrätten.</a:t>
            </a:r>
            <a:endParaRPr lang="sv-SE" sz="1333" dirty="0"/>
          </a:p>
          <a:p>
            <a:pPr lvl="1"/>
            <a:r>
              <a:rPr lang="sv-SE" sz="1467" dirty="0"/>
              <a:t>Avgiftsuttaget ansågs inte hindra andra från att åka gratis i samma terräng.</a:t>
            </a:r>
          </a:p>
          <a:p>
            <a:endParaRPr lang="sv-SE" sz="1467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395DCDE-CD45-4453-803C-015CF10A2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Anläggningar och allemansrätten</a:t>
            </a:r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id="{C57D6C36-8EC4-5A3F-04E5-04FCE34902C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/>
      </p:sp>
    </p:spTree>
    <p:extLst>
      <p:ext uri="{BB962C8B-B14F-4D97-AF65-F5344CB8AC3E}">
        <p14:creationId xmlns:p14="http://schemas.microsoft.com/office/powerpoint/2010/main" val="828966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2CEE1F21A6F83429293EB470488F420" ma:contentTypeVersion="17" ma:contentTypeDescription="Skapa ett nytt dokument." ma:contentTypeScope="" ma:versionID="f1faef64b2a716ad795b7e0bd04e4bdf">
  <xsd:schema xmlns:xsd="http://www.w3.org/2001/XMLSchema" xmlns:xs="http://www.w3.org/2001/XMLSchema" xmlns:p="http://schemas.microsoft.com/office/2006/metadata/properties" xmlns:ns2="546561fe-7ce6-4576-aea2-b6179d936bcd" xmlns:ns3="a9b39fa6-9f8a-42dd-ba1b-625470a9495b" targetNamespace="http://schemas.microsoft.com/office/2006/metadata/properties" ma:root="true" ma:fieldsID="5a5c533c43ba563ce9599c80d6324a4b" ns2:_="" ns3:_="">
    <xsd:import namespace="546561fe-7ce6-4576-aea2-b6179d936bcd"/>
    <xsd:import namespace="a9b39fa6-9f8a-42dd-ba1b-625470a949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6561fe-7ce6-4576-aea2-b6179d936b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eringar" ma:readOnly="false" ma:fieldId="{5cf76f15-5ced-4ddc-b409-7134ff3c332f}" ma:taxonomyMulti="true" ma:sspId="f715b3c1-6faf-452c-928b-c1f971cfea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b39fa6-9f8a-42dd-ba1b-625470a9495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870eb5d-46ab-4e39-98a7-f02daad603c4}" ma:internalName="TaxCatchAll" ma:showField="CatchAllData" ma:web="a9b39fa6-9f8a-42dd-ba1b-625470a949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9b39fa6-9f8a-42dd-ba1b-625470a9495b" xsi:nil="true"/>
    <lcf76f155ced4ddcb4097134ff3c332f xmlns="546561fe-7ce6-4576-aea2-b6179d936bc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5643B85-CE3F-4E62-B2A6-685A960D8859}"/>
</file>

<file path=customXml/itemProps2.xml><?xml version="1.0" encoding="utf-8"?>
<ds:datastoreItem xmlns:ds="http://schemas.openxmlformats.org/officeDocument/2006/customXml" ds:itemID="{5E2AB1D2-9798-430A-B89B-4A4C7ABD0694}"/>
</file>

<file path=customXml/itemProps3.xml><?xml version="1.0" encoding="utf-8"?>
<ds:datastoreItem xmlns:ds="http://schemas.openxmlformats.org/officeDocument/2006/customXml" ds:itemID="{253BBD90-0B14-4118-AAB9-22DE288846F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</Words>
  <Application>Microsoft Office PowerPoint</Application>
  <PresentationFormat>Bredbild</PresentationFormat>
  <Paragraphs>9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Anläggningar och allemansrätten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Anläggningar och allemansrätten</dc:title>
  <dc:creator>Kuruzovic, Sanja</dc:creator>
  <cp:lastModifiedBy>Kuruzovic, Sanja</cp:lastModifiedBy>
  <cp:revision>1</cp:revision>
  <dcterms:created xsi:type="dcterms:W3CDTF">2023-10-11T15:25:41Z</dcterms:created>
  <dcterms:modified xsi:type="dcterms:W3CDTF">2023-10-11T15:26:01Z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0x010100E2CEE1F21A6F83429293EB470488F420</vt:lpwstr>
  </property>
</Properties>
</file>